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9" r:id="rId4"/>
    <p:sldId id="270" r:id="rId5"/>
    <p:sldId id="292" r:id="rId6"/>
    <p:sldId id="271" r:id="rId7"/>
    <p:sldId id="293" r:id="rId8"/>
    <p:sldId id="286" r:id="rId9"/>
    <p:sldId id="287" r:id="rId10"/>
    <p:sldId id="288" r:id="rId11"/>
    <p:sldId id="289" r:id="rId12"/>
    <p:sldId id="290" r:id="rId13"/>
    <p:sldId id="291" r:id="rId14"/>
    <p:sldId id="294" r:id="rId15"/>
    <p:sldId id="295" r:id="rId16"/>
    <p:sldId id="296" r:id="rId17"/>
    <p:sldId id="260" r:id="rId18"/>
    <p:sldId id="277" r:id="rId19"/>
    <p:sldId id="278" r:id="rId20"/>
    <p:sldId id="279" r:id="rId21"/>
    <p:sldId id="297" r:id="rId22"/>
    <p:sldId id="272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00"/>
    <a:srgbClr val="0066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33" autoAdjust="0"/>
    <p:restoredTop sz="94660"/>
  </p:normalViewPr>
  <p:slideViewPr>
    <p:cSldViewPr snapToGrid="0">
      <p:cViewPr varScale="1">
        <p:scale>
          <a:sx n="53" d="100"/>
          <a:sy n="53" d="100"/>
        </p:scale>
        <p:origin x="47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94C90-756B-4F7F-BA13-C7E24138D2C7}" type="datetimeFigureOut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2DF59-11B9-4A0F-AFAC-8C4F4655A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20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0A6F-B4BE-40EF-A13E-32C342D65C22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3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1612-81DE-446B-8D62-2C6E821FF772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12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EAB-1CF4-4AB4-A661-BA52C04B7BD2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74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4772-B097-45FF-A6A1-8DD5B34856CD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75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BCD7-89E6-41EF-A6BE-D4610AE4B623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9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8254-EABB-4080-8FCF-2BDED9006C09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27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5CA2-0EBE-4C67-85B1-82D3863D5B9A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19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85A7-32FB-44E5-8F3D-78944D8A32E7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54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3736-524B-4820-8BD4-F0DC638FE8E5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96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15B04-2B20-4C03-84E1-8F383F0875C0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974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D228-FF7E-41EB-8C43-020AEE340DEF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72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22130-7E37-47EC-B9D3-F0F632F764A0}" type="datetime1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17DE2-C945-4AD3-895A-216AB1E3E0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81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microsoft.com/office/2007/relationships/media" Target="../media/media4.mp4"/><Relationship Id="rId7" Type="http://schemas.openxmlformats.org/officeDocument/2006/relationships/image" Target="../media/image35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microsoft.com/office/2007/relationships/hdphoto" Target="../media/hdphoto3.wdp"/><Relationship Id="rId18" Type="http://schemas.openxmlformats.org/officeDocument/2006/relationships/image" Target="../media/image53.jpeg"/><Relationship Id="rId3" Type="http://schemas.openxmlformats.org/officeDocument/2006/relationships/image" Target="../media/image42.jpeg"/><Relationship Id="rId21" Type="http://schemas.openxmlformats.org/officeDocument/2006/relationships/image" Target="../media/image56.png"/><Relationship Id="rId7" Type="http://schemas.openxmlformats.org/officeDocument/2006/relationships/image" Target="../media/image45.gif"/><Relationship Id="rId12" Type="http://schemas.openxmlformats.org/officeDocument/2006/relationships/image" Target="../media/image49.png"/><Relationship Id="rId17" Type="http://schemas.microsoft.com/office/2007/relationships/hdphoto" Target="../media/hdphoto4.wdp"/><Relationship Id="rId2" Type="http://schemas.openxmlformats.org/officeDocument/2006/relationships/image" Target="../media/image41.jpeg"/><Relationship Id="rId16" Type="http://schemas.openxmlformats.org/officeDocument/2006/relationships/image" Target="../media/image52.pn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4.png"/><Relationship Id="rId15" Type="http://schemas.openxmlformats.org/officeDocument/2006/relationships/image" Target="../media/image51.jpeg"/><Relationship Id="rId10" Type="http://schemas.openxmlformats.org/officeDocument/2006/relationships/image" Target="../media/image48.png"/><Relationship Id="rId19" Type="http://schemas.openxmlformats.org/officeDocument/2006/relationships/image" Target="../media/image54.png"/><Relationship Id="rId4" Type="http://schemas.openxmlformats.org/officeDocument/2006/relationships/image" Target="../media/image43.jpg"/><Relationship Id="rId9" Type="http://schemas.openxmlformats.org/officeDocument/2006/relationships/image" Target="../media/image47.jpeg"/><Relationship Id="rId14" Type="http://schemas.openxmlformats.org/officeDocument/2006/relationships/image" Target="../media/image50.jpeg"/><Relationship Id="rId22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9.png"/><Relationship Id="rId3" Type="http://schemas.openxmlformats.org/officeDocument/2006/relationships/image" Target="../media/image41.jpeg"/><Relationship Id="rId7" Type="http://schemas.openxmlformats.org/officeDocument/2006/relationships/image" Target="../media/image47.jpeg"/><Relationship Id="rId12" Type="http://schemas.microsoft.com/office/2007/relationships/hdphoto" Target="../media/hdphoto1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44.png"/><Relationship Id="rId5" Type="http://schemas.openxmlformats.org/officeDocument/2006/relationships/image" Target="../media/image45.gif"/><Relationship Id="rId15" Type="http://schemas.openxmlformats.org/officeDocument/2006/relationships/image" Target="../media/image58.jpeg"/><Relationship Id="rId10" Type="http://schemas.openxmlformats.org/officeDocument/2006/relationships/image" Target="../media/image55.jpeg"/><Relationship Id="rId4" Type="http://schemas.openxmlformats.org/officeDocument/2006/relationships/image" Target="../media/image43.jpg"/><Relationship Id="rId9" Type="http://schemas.microsoft.com/office/2007/relationships/hdphoto" Target="../media/hdphoto2.wdp"/><Relationship Id="rId1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9.jpeg"/><Relationship Id="rId3" Type="http://schemas.openxmlformats.org/officeDocument/2006/relationships/image" Target="../media/image42.jpeg"/><Relationship Id="rId7" Type="http://schemas.microsoft.com/office/2007/relationships/hdphoto" Target="../media/hdphoto4.wdp"/><Relationship Id="rId12" Type="http://schemas.openxmlformats.org/officeDocument/2006/relationships/image" Target="../media/image55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microsoft.com/office/2007/relationships/hdphoto" Target="../media/hdphoto3.wdp"/><Relationship Id="rId5" Type="http://schemas.openxmlformats.org/officeDocument/2006/relationships/image" Target="../media/image51.jpeg"/><Relationship Id="rId10" Type="http://schemas.openxmlformats.org/officeDocument/2006/relationships/image" Target="../media/image49.png"/><Relationship Id="rId4" Type="http://schemas.openxmlformats.org/officeDocument/2006/relationships/image" Target="../media/image50.jpe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0.jpeg"/><Relationship Id="rId7" Type="http://schemas.openxmlformats.org/officeDocument/2006/relationships/image" Target="../media/image6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microsoft.com/office/2007/relationships/hdphoto" Target="../media/hdphoto4.wdp"/><Relationship Id="rId10" Type="http://schemas.openxmlformats.org/officeDocument/2006/relationships/image" Target="../media/image64.jpeg"/><Relationship Id="rId4" Type="http://schemas.openxmlformats.org/officeDocument/2006/relationships/image" Target="../media/image52.png"/><Relationship Id="rId9" Type="http://schemas.openxmlformats.org/officeDocument/2006/relationships/image" Target="../media/image6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如何利用去背技術錄製高互動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MOOCs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教材</a:t>
            </a:r>
            <a:br>
              <a:rPr lang="en-US" altLang="zh-TW" sz="4000" dirty="0"/>
            </a:br>
            <a:r>
              <a:rPr lang="en-US" altLang="zh-TW" sz="4000" b="1" dirty="0">
                <a:solidFill>
                  <a:srgbClr val="FF0000"/>
                </a:solidFill>
              </a:rPr>
              <a:t>Designing a Highly Interactive MOOCs Content with Keying Skills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92135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游寶達教授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Department of Computer Science and Information Engineering</a:t>
            </a:r>
          </a:p>
          <a:p>
            <a:r>
              <a:rPr lang="en-US" altLang="zh-TW" dirty="0"/>
              <a:t>National Chung Cheng University</a:t>
            </a:r>
          </a:p>
          <a:p>
            <a:r>
              <a:rPr lang="en-US" altLang="zh-TW" dirty="0"/>
              <a:t>Chiayi, Taiwan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120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Immediacy(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即時性、立刻性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0699" y="1498600"/>
            <a:ext cx="5263100" cy="5067300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Wiener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200" dirty="0" err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Mehrabian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(1968)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首先將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Immediacy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概念化，近幾年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Cobb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(2009)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進一步將其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具體</a:t>
            </a:r>
            <a:r>
              <a:rPr lang="zh-TW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釋義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化，認為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Immediacy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心理的距離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(measure of psychological distance 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，用以說明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交流者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與他拿出來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交流之物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的心理距離。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不佳的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Immediacy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：例如教師教學時，一面看資料、一面寫黑板或講解，似乎可以看出他與教材之間的不熟練，亦即教師與他拿出來的教材之間的心理距離不夠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close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，有一些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隔閡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上例中，教師比較不容易帶領學生進入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學習深度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，因為學生對老師的專長產生疑問。懷疑老師是否有能力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立即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將專業的知識教給他們，而有拖拖拉拉的現象。</a:t>
            </a:r>
            <a:endParaRPr lang="zh-TW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37" y="1709438"/>
            <a:ext cx="3235035" cy="24188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13515" y="4363372"/>
            <a:ext cx="3539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degree of immediacy due to that the reporting students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 not familiar with their presenting content.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279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More Examples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357647"/>
            <a:ext cx="3547793" cy="20800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28" y="1791548"/>
            <a:ext cx="3458135" cy="22149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33983"/>
            <a:ext cx="3547793" cy="229904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28" y="4235657"/>
            <a:ext cx="3458135" cy="216135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661" y="1791548"/>
            <a:ext cx="3214424" cy="228229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661" y="4276320"/>
            <a:ext cx="3157412" cy="20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實際範疇內最佳化測度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physical distance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23" y="2104164"/>
            <a:ext cx="1611896" cy="346749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49" y="2487829"/>
            <a:ext cx="1201780" cy="30299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26" y="2337576"/>
            <a:ext cx="965965" cy="25581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37" y="3231595"/>
            <a:ext cx="1004950" cy="2529907"/>
          </a:xfrm>
          <a:prstGeom prst="rect">
            <a:avLst/>
          </a:prstGeom>
        </p:spPr>
      </p:pic>
      <p:cxnSp>
        <p:nvCxnSpPr>
          <p:cNvPr id="10" name="直線單箭頭接點 9"/>
          <p:cNvCxnSpPr>
            <a:stCxn id="5" idx="3"/>
          </p:cNvCxnSpPr>
          <p:nvPr/>
        </p:nvCxnSpPr>
        <p:spPr>
          <a:xfrm flipV="1">
            <a:off x="2324519" y="3837910"/>
            <a:ext cx="1490030" cy="1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529641" y="3317381"/>
            <a:ext cx="10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Intimacy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17048" y="2104164"/>
            <a:ext cx="4119204" cy="373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在社群活動的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可視實際範圍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內，參與者如何貢獻其一己之力，以增加活動氣氛、和諧等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讓彼此之間的</a:t>
            </a:r>
            <a:r>
              <a:rPr lang="zh-TW" altLang="zh-TW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親密性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熟悉性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可以提升。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可以將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親密度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熟悉度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歸納為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情意測度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 measure of affectation)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為了提升這一些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情意程度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，可以利用</a:t>
            </a:r>
            <a:r>
              <a:rPr lang="en-US" altLang="zh-TW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eye contact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smiling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and </a:t>
            </a:r>
            <a:r>
              <a:rPr lang="en-US" altLang="zh-TW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personal topics of conversation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等來經營。</a:t>
            </a:r>
            <a:endParaRPr lang="zh-TW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2383721" y="4037578"/>
            <a:ext cx="15725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smiling, and personal topics of conversation</a:t>
            </a:r>
            <a:endParaRPr lang="zh-TW" altLang="en-US" sz="1400" dirty="0"/>
          </a:p>
        </p:txBody>
      </p:sp>
      <p:sp>
        <p:nvSpPr>
          <p:cNvPr id="13" name="圓角矩形圖說文字 12"/>
          <p:cNvSpPr/>
          <p:nvPr/>
        </p:nvSpPr>
        <p:spPr>
          <a:xfrm>
            <a:off x="1965473" y="5478345"/>
            <a:ext cx="1990768" cy="605566"/>
          </a:xfrm>
          <a:prstGeom prst="wedgeRoundRectCallout">
            <a:avLst>
              <a:gd name="adj1" fmla="val 1221"/>
              <a:gd name="adj2" fmla="val -179331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經營</a:t>
            </a:r>
            <a:r>
              <a:rPr lang="zh-TW" altLang="en-US" dirty="0">
                <a:solidFill>
                  <a:srgbClr val="C00000"/>
                </a:solidFill>
              </a:rPr>
              <a:t>現場氣氛</a:t>
            </a:r>
            <a:r>
              <a:rPr lang="zh-TW" altLang="en-US" dirty="0">
                <a:solidFill>
                  <a:schemeClr val="tx1"/>
                </a:solidFill>
              </a:rPr>
              <a:t>之</a:t>
            </a:r>
            <a:r>
              <a:rPr lang="en-US" altLang="zh-TW" dirty="0">
                <a:solidFill>
                  <a:schemeClr val="tx1"/>
                </a:solidFill>
              </a:rPr>
              <a:t>measurement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04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9622" y="421936"/>
            <a:ext cx="11036968" cy="1325563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心理範疇內最佳化測度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psychological distance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9" y="2223255"/>
            <a:ext cx="1611896" cy="346749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317" y="1788071"/>
            <a:ext cx="908719" cy="22910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94" y="1580832"/>
            <a:ext cx="730409" cy="193430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07" y="2409907"/>
            <a:ext cx="759887" cy="1912975"/>
          </a:xfrm>
          <a:prstGeom prst="rect">
            <a:avLst/>
          </a:prstGeom>
        </p:spPr>
      </p:pic>
      <p:cxnSp>
        <p:nvCxnSpPr>
          <p:cNvPr id="10" name="直線單箭頭接點 9"/>
          <p:cNvCxnSpPr>
            <a:stCxn id="5" idx="3"/>
          </p:cNvCxnSpPr>
          <p:nvPr/>
        </p:nvCxnSpPr>
        <p:spPr>
          <a:xfrm flipV="1">
            <a:off x="2231755" y="3515140"/>
            <a:ext cx="1452032" cy="441862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01627" y="2828676"/>
            <a:ext cx="1632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Immediacy to the person you meet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171649" y="2254702"/>
            <a:ext cx="4119204" cy="373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教師了解學生的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個別化差異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，可以立即帶領學生進入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深層學習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精熟教材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的各項細節，可以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立即帶領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學生進入</a:t>
            </a:r>
            <a:r>
              <a:rPr lang="en-US" altLang="zh-TW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problem solving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認知學習歷程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這一些是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認知測度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程度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 measure or degree of cognition)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的議題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，藉由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對人的瞭解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對物的熟練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，教師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自然順暢地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帶領學生進入</a:t>
            </a:r>
            <a:r>
              <a:rPr lang="zh-TW" altLang="en-US" sz="20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認知建構的歷程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000" dirty="0"/>
          </a:p>
        </p:txBody>
      </p:sp>
      <p:pic>
        <p:nvPicPr>
          <p:cNvPr id="15" name="圖片 14" descr="The 1709 Blog: Supreme Court says copyright law does not protect ..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906" y="4445075"/>
            <a:ext cx="1155244" cy="999286"/>
          </a:xfrm>
          <a:prstGeom prst="rect">
            <a:avLst/>
          </a:prstGeom>
        </p:spPr>
      </p:pic>
      <p:cxnSp>
        <p:nvCxnSpPr>
          <p:cNvPr id="17" name="直線單箭頭接點 16"/>
          <p:cNvCxnSpPr/>
          <p:nvPr/>
        </p:nvCxnSpPr>
        <p:spPr>
          <a:xfrm>
            <a:off x="2172041" y="4547937"/>
            <a:ext cx="1751919" cy="95529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504191" y="4752933"/>
            <a:ext cx="1632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Immediacy with the material you handle</a:t>
            </a:r>
            <a:endParaRPr lang="zh-TW" altLang="en-US" dirty="0"/>
          </a:p>
        </p:txBody>
      </p:sp>
      <p:sp>
        <p:nvSpPr>
          <p:cNvPr id="16" name="圓角矩形圖說文字 15"/>
          <p:cNvSpPr/>
          <p:nvPr/>
        </p:nvSpPr>
        <p:spPr>
          <a:xfrm>
            <a:off x="5217150" y="5396029"/>
            <a:ext cx="1990768" cy="605566"/>
          </a:xfrm>
          <a:prstGeom prst="wedgeRoundRectCallout">
            <a:avLst>
              <a:gd name="adj1" fmla="val -50755"/>
              <a:gd name="adj2" fmla="val -177344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帶領</a:t>
            </a:r>
            <a:r>
              <a:rPr lang="zh-TW" altLang="en-US" dirty="0">
                <a:solidFill>
                  <a:srgbClr val="C00000"/>
                </a:solidFill>
              </a:rPr>
              <a:t>深層學習</a:t>
            </a:r>
            <a:r>
              <a:rPr lang="zh-TW" altLang="en-US" dirty="0">
                <a:solidFill>
                  <a:schemeClr val="tx1"/>
                </a:solidFill>
              </a:rPr>
              <a:t>之</a:t>
            </a:r>
            <a:r>
              <a:rPr lang="en-US" altLang="zh-TW" dirty="0">
                <a:solidFill>
                  <a:schemeClr val="tx1"/>
                </a:solidFill>
              </a:rPr>
              <a:t>measurement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68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突破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Prof. Mayer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Principle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25808" y="1825625"/>
            <a:ext cx="42672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Principle – People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do not necessarily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learn better from a multimedia lesson when the speaker's image is added to the screen.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導入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social presence theory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去背技術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，教師在錄製課程時，可以淋漓盡致地展現出其教學的能力，而不是呆若木雞的報告內容而已。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 descr="Medical PowerPoint template 9 ~ แจก PowerPoint templat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27" y="4259177"/>
            <a:ext cx="4227728" cy="2270667"/>
          </a:xfrm>
          <a:prstGeom prst="rect">
            <a:avLst/>
          </a:prstGeom>
        </p:spPr>
      </p:pic>
      <p:pic>
        <p:nvPicPr>
          <p:cNvPr id="6" name="圖片 5" descr="Powerpoint Slide: &quot;Prompts to help weak readers make connections whil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98" y="1518413"/>
            <a:ext cx="4227728" cy="2482881"/>
          </a:xfrm>
          <a:prstGeom prst="rect">
            <a:avLst/>
          </a:prstGeom>
        </p:spPr>
      </p:pic>
      <p:pic>
        <p:nvPicPr>
          <p:cNvPr id="7" name="圖片 6" descr="Vegetales de temporada: frutas de Mayo | Nutribonu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76" y="2223237"/>
            <a:ext cx="987026" cy="902735"/>
          </a:xfrm>
          <a:prstGeom prst="rect">
            <a:avLst/>
          </a:prstGeom>
        </p:spPr>
      </p:pic>
      <p:pic>
        <p:nvPicPr>
          <p:cNvPr id="8" name="圖片 7" descr="Correct Sign - color variation 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7" y="4789721"/>
            <a:ext cx="991625" cy="89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32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319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案例分析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" y="3923983"/>
            <a:ext cx="3228977" cy="23515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847" y="1310581"/>
            <a:ext cx="2926080" cy="21945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775" y="4007657"/>
            <a:ext cx="2912225" cy="218416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981"/>
            <a:ext cx="3230880" cy="2423160"/>
          </a:xfrm>
          <a:prstGeom prst="rect">
            <a:avLst/>
          </a:prstGeom>
        </p:spPr>
      </p:pic>
      <p:pic>
        <p:nvPicPr>
          <p:cNvPr id="12" name="2016-07-16-12-54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37759" y="213939"/>
            <a:ext cx="5531759" cy="3111614"/>
          </a:xfrm>
          <a:prstGeom prst="rect">
            <a:avLst/>
          </a:prstGeom>
        </p:spPr>
      </p:pic>
      <p:pic>
        <p:nvPicPr>
          <p:cNvPr id="13" name="2016-07-16-12-55-4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40585" y="3507343"/>
            <a:ext cx="5528933" cy="3110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72847" y="1515216"/>
            <a:ext cx="1021541" cy="433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教學用</a:t>
            </a:r>
            <a:r>
              <a:rPr lang="en-US" altLang="zh-TW" sz="1400" dirty="0"/>
              <a:t>NB</a:t>
            </a:r>
            <a:endParaRPr lang="zh-TW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11086189" y="1927928"/>
            <a:ext cx="1157266" cy="31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去背導播機</a:t>
            </a:r>
          </a:p>
        </p:txBody>
      </p:sp>
      <p:sp>
        <p:nvSpPr>
          <p:cNvPr id="15" name="矩形 14"/>
          <p:cNvSpPr/>
          <p:nvPr/>
        </p:nvSpPr>
        <p:spPr>
          <a:xfrm>
            <a:off x="226593" y="3935467"/>
            <a:ext cx="1324397" cy="379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手寫臨場環境</a:t>
            </a:r>
          </a:p>
        </p:txBody>
      </p:sp>
      <p:sp>
        <p:nvSpPr>
          <p:cNvPr id="16" name="矩形 15"/>
          <p:cNvSpPr/>
          <p:nvPr/>
        </p:nvSpPr>
        <p:spPr>
          <a:xfrm>
            <a:off x="11086189" y="4007657"/>
            <a:ext cx="1096014" cy="26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合成結果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1325563"/>
            <a:ext cx="1324397" cy="379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觸控臨場環境</a:t>
            </a:r>
          </a:p>
        </p:txBody>
      </p:sp>
    </p:spTree>
    <p:extLst>
      <p:ext uri="{BB962C8B-B14F-4D97-AF65-F5344CB8AC3E}">
        <p14:creationId xmlns:p14="http://schemas.microsoft.com/office/powerpoint/2010/main" val="342169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Handwriting and Problem Solving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2016-07-16-12-57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069" y="1690688"/>
            <a:ext cx="7368229" cy="4144628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49282" y="1690688"/>
            <a:ext cx="3525886" cy="4351338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雙去背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技術，可以事先在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上撰寫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數學公式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圖形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等綠色草稿。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錄製時，教師看得到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草稿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，但錄製系統上為空白。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教師從容不迫地描寫草稿上的內容，就可以達到</a:t>
            </a:r>
            <a:r>
              <a:rPr lang="en-US" altLang="zh-TW" sz="2400" dirty="0"/>
              <a:t>Immediacy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的能力。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當然手寫的姿態有必要進一步調整及訓練。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33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0"/>
          <a:stretch/>
        </p:blipFill>
        <p:spPr>
          <a:xfrm rot="20935938">
            <a:off x="8708691" y="1563574"/>
            <a:ext cx="979635" cy="558585"/>
          </a:xfrm>
          <a:prstGeom prst="rect">
            <a:avLst/>
          </a:prstGeom>
        </p:spPr>
      </p:pic>
      <p:pic>
        <p:nvPicPr>
          <p:cNvPr id="61" name="圖片 60" descr="File:Penn campus 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3287149" y="2243503"/>
            <a:ext cx="2613600" cy="1346919"/>
          </a:xfrm>
          <a:prstGeom prst="rect">
            <a:avLst/>
          </a:prstGeom>
        </p:spPr>
      </p:pic>
      <p:cxnSp>
        <p:nvCxnSpPr>
          <p:cNvPr id="59" name="直線接點 58"/>
          <p:cNvCxnSpPr/>
          <p:nvPr/>
        </p:nvCxnSpPr>
        <p:spPr>
          <a:xfrm flipV="1">
            <a:off x="2262678" y="3668013"/>
            <a:ext cx="1001190" cy="1032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0769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與後方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互動教學的錄製技巧</a:t>
            </a:r>
          </a:p>
        </p:txBody>
      </p:sp>
      <p:pic>
        <p:nvPicPr>
          <p:cNvPr id="10" name="圖片 9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>
            <a:off x="7990545" y="2341568"/>
            <a:ext cx="2059467" cy="122690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6709814" y="2133872"/>
            <a:ext cx="3634641" cy="2239251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 descr="Vanity Moments - Blog by Tomz | Fiction | Entertainment: Catching a ...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37" y="2256727"/>
            <a:ext cx="1269599" cy="2125743"/>
          </a:xfrm>
          <a:prstGeom prst="rect">
            <a:avLst/>
          </a:prstGeom>
        </p:spPr>
      </p:pic>
      <p:pic>
        <p:nvPicPr>
          <p:cNvPr id="15" name="圖片 14" descr="http://www.goyona.com/switch50.gi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33"/>
          <a:stretch/>
        </p:blipFill>
        <p:spPr>
          <a:xfrm>
            <a:off x="7397526" y="4731422"/>
            <a:ext cx="712559" cy="312060"/>
          </a:xfrm>
          <a:prstGeom prst="rect">
            <a:avLst/>
          </a:prstGeom>
        </p:spPr>
      </p:pic>
      <p:pic>
        <p:nvPicPr>
          <p:cNvPr id="16" name="圖片 15" descr="going back in time with Amelia Irene and Spud and the Boys – Phylor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256">
            <a:off x="7646462" y="5123687"/>
            <a:ext cx="1454654" cy="949832"/>
          </a:xfrm>
          <a:prstGeom prst="rect">
            <a:avLst/>
          </a:prstGeom>
        </p:spPr>
      </p:pic>
      <p:pic>
        <p:nvPicPr>
          <p:cNvPr id="17" name="圖片 16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 rot="426857">
            <a:off x="8222537" y="5229474"/>
            <a:ext cx="748546" cy="428241"/>
          </a:xfrm>
          <a:prstGeom prst="rect">
            <a:avLst/>
          </a:prstGeom>
        </p:spPr>
      </p:pic>
      <p:cxnSp>
        <p:nvCxnSpPr>
          <p:cNvPr id="21" name="直線接點 20"/>
          <p:cNvCxnSpPr/>
          <p:nvPr/>
        </p:nvCxnSpPr>
        <p:spPr>
          <a:xfrm flipH="1" flipV="1">
            <a:off x="7885255" y="4937678"/>
            <a:ext cx="105290" cy="715214"/>
          </a:xfrm>
          <a:prstGeom prst="line">
            <a:avLst/>
          </a:prstGeom>
          <a:ln w="190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 descr="Portable HD 720P 12MP camera 3D camcorder 3D Video Camera 3D display ...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881" b="90123" l="3838" r="995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34272" y="4476617"/>
            <a:ext cx="1191519" cy="67858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 rot="348715">
            <a:off x="6708486" y="4709424"/>
            <a:ext cx="417543" cy="2634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 descr="Vanity Moments - Blog by Tomz | Fiction | Entertainment: Catching a ...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29" y="4710084"/>
            <a:ext cx="297981" cy="262104"/>
          </a:xfrm>
          <a:prstGeom prst="rect">
            <a:avLst/>
          </a:prstGeom>
        </p:spPr>
      </p:pic>
      <p:pic>
        <p:nvPicPr>
          <p:cNvPr id="29" name="圖片 28" descr="File:Penn campus 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77" y="4469021"/>
            <a:ext cx="2845193" cy="16039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8" name="圖片 27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>
            <a:off x="2000522" y="4647448"/>
            <a:ext cx="1716607" cy="1039092"/>
          </a:xfrm>
          <a:prstGeom prst="rect">
            <a:avLst/>
          </a:prstGeom>
        </p:spPr>
      </p:pic>
      <p:pic>
        <p:nvPicPr>
          <p:cNvPr id="30" name="圖片 29" descr="Vanity Moments - Blog by Tomz | Fiction | Entertainment: Catching a ...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2" y="4656169"/>
            <a:ext cx="831431" cy="1366055"/>
          </a:xfrm>
          <a:prstGeom prst="rect">
            <a:avLst/>
          </a:prstGeom>
        </p:spPr>
      </p:pic>
      <p:cxnSp>
        <p:nvCxnSpPr>
          <p:cNvPr id="33" name="直線接點 32"/>
          <p:cNvCxnSpPr/>
          <p:nvPr/>
        </p:nvCxnSpPr>
        <p:spPr>
          <a:xfrm flipV="1">
            <a:off x="1067505" y="2252466"/>
            <a:ext cx="2150770" cy="2193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V="1">
            <a:off x="3203897" y="2195664"/>
            <a:ext cx="2665534" cy="5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 flipH="1" flipV="1">
            <a:off x="5870990" y="2195666"/>
            <a:ext cx="40837" cy="1419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V="1">
            <a:off x="3900661" y="3600063"/>
            <a:ext cx="2010176" cy="24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H="1" flipV="1">
            <a:off x="3225728" y="2242160"/>
            <a:ext cx="40837" cy="1419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3255455" y="3599485"/>
            <a:ext cx="2641443" cy="44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圖片 61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>
            <a:off x="4042944" y="2794984"/>
            <a:ext cx="1362352" cy="8730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直線接點 33"/>
          <p:cNvCxnSpPr/>
          <p:nvPr/>
        </p:nvCxnSpPr>
        <p:spPr>
          <a:xfrm flipV="1">
            <a:off x="3815627" y="2209296"/>
            <a:ext cx="2037671" cy="2342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3060866" y="3906820"/>
            <a:ext cx="2577603" cy="339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3" name="圖片 62" descr="Vanity Moments - Blog by Tomz | Fiction | Entertainment: Catching a ...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012" y="3204150"/>
            <a:ext cx="754010" cy="1268846"/>
          </a:xfrm>
          <a:prstGeom prst="rect">
            <a:avLst/>
          </a:prstGeom>
        </p:spPr>
      </p:pic>
      <p:cxnSp>
        <p:nvCxnSpPr>
          <p:cNvPr id="82" name="直線接點 81"/>
          <p:cNvCxnSpPr/>
          <p:nvPr/>
        </p:nvCxnSpPr>
        <p:spPr>
          <a:xfrm>
            <a:off x="2544197" y="4383240"/>
            <a:ext cx="2672370" cy="515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H="1" flipV="1">
            <a:off x="5610154" y="3245090"/>
            <a:ext cx="1916858" cy="1674776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 flipH="1" flipV="1">
            <a:off x="5227083" y="4069253"/>
            <a:ext cx="937139" cy="725665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2953937" y="2524087"/>
            <a:ext cx="99200" cy="13963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>
            <a:off x="2448775" y="3033460"/>
            <a:ext cx="94432" cy="13463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5581210" y="2524087"/>
            <a:ext cx="57259" cy="14367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5174230" y="2967122"/>
            <a:ext cx="49245" cy="15018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線接點 98"/>
          <p:cNvCxnSpPr/>
          <p:nvPr/>
        </p:nvCxnSpPr>
        <p:spPr>
          <a:xfrm flipV="1">
            <a:off x="2928289" y="2524088"/>
            <a:ext cx="2662639" cy="321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線接點 107"/>
          <p:cNvCxnSpPr/>
          <p:nvPr/>
        </p:nvCxnSpPr>
        <p:spPr>
          <a:xfrm flipV="1">
            <a:off x="2436665" y="2967122"/>
            <a:ext cx="2737565" cy="844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4559134" y="5188607"/>
            <a:ext cx="1168007" cy="52296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C00000"/>
                </a:solidFill>
              </a:rPr>
              <a:t>Color keying with green 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cxnSp>
        <p:nvCxnSpPr>
          <p:cNvPr id="58" name="直線接點 57"/>
          <p:cNvCxnSpPr/>
          <p:nvPr/>
        </p:nvCxnSpPr>
        <p:spPr>
          <a:xfrm flipV="1">
            <a:off x="5111524" y="4597146"/>
            <a:ext cx="474834" cy="570029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52753" y="4163298"/>
            <a:ext cx="221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The integrated result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58021" y="2020117"/>
            <a:ext cx="855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Layer 1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2065460" y="2316386"/>
            <a:ext cx="855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Layer 2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629810" y="2745672"/>
            <a:ext cx="855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Layer 3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406321" y="4463709"/>
            <a:ext cx="721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 to 2</a:t>
            </a:r>
            <a:endParaRPr lang="zh-TW" altLang="en-US" dirty="0"/>
          </a:p>
        </p:txBody>
      </p:sp>
      <p:sp>
        <p:nvSpPr>
          <p:cNvPr id="20" name="手繪多邊形 19"/>
          <p:cNvSpPr/>
          <p:nvPr/>
        </p:nvSpPr>
        <p:spPr>
          <a:xfrm>
            <a:off x="7768546" y="2020117"/>
            <a:ext cx="3306842" cy="2874211"/>
          </a:xfrm>
          <a:custGeom>
            <a:avLst/>
            <a:gdLst>
              <a:gd name="connsiteX0" fmla="*/ 0 w 4503413"/>
              <a:gd name="connsiteY0" fmla="*/ 2905933 h 2905933"/>
              <a:gd name="connsiteX1" fmla="*/ 1356102 w 4503413"/>
              <a:gd name="connsiteY1" fmla="*/ 2533973 h 2905933"/>
              <a:gd name="connsiteX2" fmla="*/ 3789336 w 4503413"/>
              <a:gd name="connsiteY2" fmla="*/ 2495228 h 2905933"/>
              <a:gd name="connsiteX3" fmla="*/ 4486760 w 4503413"/>
              <a:gd name="connsiteY3" fmla="*/ 1247614 h 2905933"/>
              <a:gd name="connsiteX4" fmla="*/ 3262393 w 4503413"/>
              <a:gd name="connsiteY4" fmla="*/ 0 h 290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3413" h="2905933">
                <a:moveTo>
                  <a:pt x="0" y="2905933"/>
                </a:moveTo>
                <a:cubicBezTo>
                  <a:pt x="362273" y="2754178"/>
                  <a:pt x="724546" y="2602424"/>
                  <a:pt x="1356102" y="2533973"/>
                </a:cubicBezTo>
                <a:cubicBezTo>
                  <a:pt x="1987658" y="2465522"/>
                  <a:pt x="3267560" y="2709621"/>
                  <a:pt x="3789336" y="2495228"/>
                </a:cubicBezTo>
                <a:cubicBezTo>
                  <a:pt x="4311112" y="2280835"/>
                  <a:pt x="4574584" y="1663485"/>
                  <a:pt x="4486760" y="1247614"/>
                </a:cubicBezTo>
                <a:cubicBezTo>
                  <a:pt x="4398936" y="831743"/>
                  <a:pt x="3830664" y="415871"/>
                  <a:pt x="3262393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65674" y="1771256"/>
            <a:ext cx="1142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Epson 595Wi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50" name="內容版面配置區 2"/>
          <p:cNvSpPr>
            <a:spLocks noGrp="1"/>
          </p:cNvSpPr>
          <p:nvPr>
            <p:ph idx="1"/>
          </p:nvPr>
        </p:nvSpPr>
        <p:spPr>
          <a:xfrm>
            <a:off x="10632646" y="1474738"/>
            <a:ext cx="1224185" cy="982156"/>
          </a:xfrm>
          <a:solidFill>
            <a:srgbClr val="FFC000">
              <a:alpha val="50196"/>
            </a:srgbClr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綠牆或綠幕一片。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投影機一台。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內容版面配置區 2"/>
          <p:cNvSpPr txBox="1">
            <a:spLocks/>
          </p:cNvSpPr>
          <p:nvPr/>
        </p:nvSpPr>
        <p:spPr>
          <a:xfrm>
            <a:off x="9630768" y="4911113"/>
            <a:ext cx="1204759" cy="1102359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筆電一部。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一對二視訊分享器一台。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內容版面配置區 2"/>
          <p:cNvSpPr txBox="1">
            <a:spLocks/>
          </p:cNvSpPr>
          <p:nvPr/>
        </p:nvSpPr>
        <p:spPr>
          <a:xfrm>
            <a:off x="6511954" y="5180701"/>
            <a:ext cx="945790" cy="567426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攝影機一台。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80985" y="1959429"/>
            <a:ext cx="5197896" cy="4288164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內容版面配置區 2"/>
          <p:cNvSpPr txBox="1">
            <a:spLocks/>
          </p:cNvSpPr>
          <p:nvPr/>
        </p:nvSpPr>
        <p:spPr>
          <a:xfrm>
            <a:off x="808970" y="1977786"/>
            <a:ext cx="945790" cy="567426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導播機一台。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8" name="圖片 67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 rot="426857">
            <a:off x="8322726" y="4446910"/>
            <a:ext cx="583073" cy="33357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9" name="圖片 68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 rot="426857">
            <a:off x="5972551" y="3609886"/>
            <a:ext cx="583073" cy="33357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圖片 69" descr="Vanity Moments - Blog by Tomz | Fiction | Entertainment: Catching a ...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4" y="4097754"/>
            <a:ext cx="414661" cy="437024"/>
          </a:xfrm>
          <a:prstGeom prst="rect">
            <a:avLst/>
          </a:prstGeom>
        </p:spPr>
      </p:pic>
      <p:cxnSp>
        <p:nvCxnSpPr>
          <p:cNvPr id="72" name="直線接點 71"/>
          <p:cNvCxnSpPr>
            <a:stCxn id="20" idx="4"/>
          </p:cNvCxnSpPr>
          <p:nvPr/>
        </p:nvCxnSpPr>
        <p:spPr>
          <a:xfrm flipH="1" flipV="1">
            <a:off x="9477969" y="1928515"/>
            <a:ext cx="686142" cy="91602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投影片編號版面配置區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400437" y="4044230"/>
            <a:ext cx="741193" cy="507130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8268293" y="6030598"/>
            <a:ext cx="1021541" cy="32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教學用</a:t>
            </a:r>
            <a:r>
              <a:rPr lang="en-US" altLang="zh-TW" sz="1400" dirty="0"/>
              <a:t>NB</a:t>
            </a:r>
            <a:endParaRPr lang="zh-TW" altLang="en-US" sz="1400" dirty="0"/>
          </a:p>
        </p:txBody>
      </p:sp>
      <p:sp>
        <p:nvSpPr>
          <p:cNvPr id="65" name="矩形 64"/>
          <p:cNvSpPr/>
          <p:nvPr/>
        </p:nvSpPr>
        <p:spPr>
          <a:xfrm>
            <a:off x="282272" y="3129623"/>
            <a:ext cx="1157266" cy="31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去背導播機</a:t>
            </a:r>
          </a:p>
        </p:txBody>
      </p:sp>
      <p:sp>
        <p:nvSpPr>
          <p:cNvPr id="67" name="矩形 66"/>
          <p:cNvSpPr/>
          <p:nvPr/>
        </p:nvSpPr>
        <p:spPr>
          <a:xfrm>
            <a:off x="1667259" y="6064340"/>
            <a:ext cx="1096014" cy="26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合成結果</a:t>
            </a:r>
          </a:p>
        </p:txBody>
      </p:sp>
      <p:sp>
        <p:nvSpPr>
          <p:cNvPr id="71" name="矩形 70"/>
          <p:cNvSpPr/>
          <p:nvPr/>
        </p:nvSpPr>
        <p:spPr>
          <a:xfrm>
            <a:off x="9511130" y="3695604"/>
            <a:ext cx="1324397" cy="379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手寫臨場環境</a:t>
            </a:r>
          </a:p>
        </p:txBody>
      </p:sp>
      <p:sp>
        <p:nvSpPr>
          <p:cNvPr id="73" name="矩形 72"/>
          <p:cNvSpPr/>
          <p:nvPr/>
        </p:nvSpPr>
        <p:spPr>
          <a:xfrm>
            <a:off x="9501912" y="3170957"/>
            <a:ext cx="1324397" cy="379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觸控臨場環境</a:t>
            </a:r>
          </a:p>
        </p:txBody>
      </p:sp>
    </p:spTree>
    <p:extLst>
      <p:ext uri="{BB962C8B-B14F-4D97-AF65-F5344CB8AC3E}">
        <p14:creationId xmlns:p14="http://schemas.microsoft.com/office/powerpoint/2010/main" val="95922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攝影配備愈輕愈好：9支旅行必備 腳架 &amp; 球形雲台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3" y="5167573"/>
            <a:ext cx="774667" cy="12163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0"/>
          <a:stretch/>
        </p:blipFill>
        <p:spPr>
          <a:xfrm rot="20935938">
            <a:off x="4218987" y="1499566"/>
            <a:ext cx="979635" cy="5585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0769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錄製技巧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--step 1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>
            <a:off x="3500841" y="2277560"/>
            <a:ext cx="2059467" cy="122690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2220110" y="2069864"/>
            <a:ext cx="3634641" cy="2239251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 descr="http://www.goyona.com/switch50.gi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33"/>
          <a:stretch/>
        </p:blipFill>
        <p:spPr>
          <a:xfrm>
            <a:off x="2907822" y="4667414"/>
            <a:ext cx="712559" cy="312060"/>
          </a:xfrm>
          <a:prstGeom prst="rect">
            <a:avLst/>
          </a:prstGeom>
        </p:spPr>
      </p:pic>
      <p:pic>
        <p:nvPicPr>
          <p:cNvPr id="16" name="圖片 15" descr="going back in time with Amelia Irene and Spud and the Boys – Phylor ..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256">
            <a:off x="3156758" y="5059679"/>
            <a:ext cx="1454654" cy="949832"/>
          </a:xfrm>
          <a:prstGeom prst="rect">
            <a:avLst/>
          </a:prstGeom>
        </p:spPr>
      </p:pic>
      <p:pic>
        <p:nvPicPr>
          <p:cNvPr id="17" name="圖片 16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 rot="426857">
            <a:off x="3732833" y="5165466"/>
            <a:ext cx="748546" cy="428241"/>
          </a:xfrm>
          <a:prstGeom prst="rect">
            <a:avLst/>
          </a:prstGeom>
        </p:spPr>
      </p:pic>
      <p:cxnSp>
        <p:nvCxnSpPr>
          <p:cNvPr id="21" name="直線接點 20"/>
          <p:cNvCxnSpPr/>
          <p:nvPr/>
        </p:nvCxnSpPr>
        <p:spPr>
          <a:xfrm flipH="1" flipV="1">
            <a:off x="3395551" y="4873670"/>
            <a:ext cx="105290" cy="715214"/>
          </a:xfrm>
          <a:prstGeom prst="line">
            <a:avLst/>
          </a:prstGeom>
          <a:ln w="190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 descr="Portable HD 720P 12MP camera 3D camcorder 3D Video Camera 3D display ...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81" b="90123" l="3838" r="995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4004" y="4640179"/>
            <a:ext cx="1191519" cy="67858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 rot="348715">
            <a:off x="1798218" y="4872986"/>
            <a:ext cx="417543" cy="2634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916617" y="4399701"/>
            <a:ext cx="721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 to 2</a:t>
            </a:r>
            <a:endParaRPr lang="zh-TW" altLang="en-US" dirty="0"/>
          </a:p>
        </p:txBody>
      </p:sp>
      <p:sp>
        <p:nvSpPr>
          <p:cNvPr id="20" name="手繪多邊形 19"/>
          <p:cNvSpPr/>
          <p:nvPr/>
        </p:nvSpPr>
        <p:spPr>
          <a:xfrm>
            <a:off x="3185171" y="2015025"/>
            <a:ext cx="3250166" cy="2840833"/>
          </a:xfrm>
          <a:custGeom>
            <a:avLst/>
            <a:gdLst>
              <a:gd name="connsiteX0" fmla="*/ 0 w 4503413"/>
              <a:gd name="connsiteY0" fmla="*/ 2905933 h 2905933"/>
              <a:gd name="connsiteX1" fmla="*/ 1356102 w 4503413"/>
              <a:gd name="connsiteY1" fmla="*/ 2533973 h 2905933"/>
              <a:gd name="connsiteX2" fmla="*/ 3789336 w 4503413"/>
              <a:gd name="connsiteY2" fmla="*/ 2495228 h 2905933"/>
              <a:gd name="connsiteX3" fmla="*/ 4486760 w 4503413"/>
              <a:gd name="connsiteY3" fmla="*/ 1247614 h 2905933"/>
              <a:gd name="connsiteX4" fmla="*/ 3262393 w 4503413"/>
              <a:gd name="connsiteY4" fmla="*/ 0 h 290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3413" h="2905933">
                <a:moveTo>
                  <a:pt x="0" y="2905933"/>
                </a:moveTo>
                <a:cubicBezTo>
                  <a:pt x="362273" y="2754178"/>
                  <a:pt x="724546" y="2602424"/>
                  <a:pt x="1356102" y="2533973"/>
                </a:cubicBezTo>
                <a:cubicBezTo>
                  <a:pt x="1987658" y="2465522"/>
                  <a:pt x="3267560" y="2709621"/>
                  <a:pt x="3789336" y="2495228"/>
                </a:cubicBezTo>
                <a:cubicBezTo>
                  <a:pt x="4311112" y="2280835"/>
                  <a:pt x="4574584" y="1663485"/>
                  <a:pt x="4486760" y="1247614"/>
                </a:cubicBezTo>
                <a:cubicBezTo>
                  <a:pt x="4398936" y="831743"/>
                  <a:pt x="3830664" y="415871"/>
                  <a:pt x="3262393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375970" y="1707248"/>
            <a:ext cx="1142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Epson 595Wi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68" name="圖片 67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 rot="426857">
            <a:off x="3833022" y="4382902"/>
            <a:ext cx="583073" cy="33357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57" name="直線接點 56"/>
          <p:cNvCxnSpPr/>
          <p:nvPr/>
        </p:nvCxnSpPr>
        <p:spPr>
          <a:xfrm flipH="1" flipV="1">
            <a:off x="4874166" y="1946248"/>
            <a:ext cx="686142" cy="91602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內容版面配置區 2"/>
          <p:cNvSpPr txBox="1">
            <a:spLocks/>
          </p:cNvSpPr>
          <p:nvPr/>
        </p:nvSpPr>
        <p:spPr>
          <a:xfrm>
            <a:off x="6672476" y="1481738"/>
            <a:ext cx="4967836" cy="4902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準備綠牆或綠幕一片、投影機一台、筆電一部、一對二視訊分享器一台及攝影機一台。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架設投影及錄影的基本環境：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將筆電的內容投到投影機及導播機。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拍攝綠背前方的演講者。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將筆電內容、攝影機內容送到導播機。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我們將攝影機內容稱為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全域影像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global video or view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，被攝錄下來的影像含有淡淡的筆電內容，足以讓演出者看到筆電的完整內容。同時，也可以讓我們以去背功能將其去除掉，僅留下演講者而已。</a:t>
            </a:r>
          </a:p>
        </p:txBody>
      </p:sp>
      <p:cxnSp>
        <p:nvCxnSpPr>
          <p:cNvPr id="65" name="直線接點 64"/>
          <p:cNvCxnSpPr/>
          <p:nvPr/>
        </p:nvCxnSpPr>
        <p:spPr>
          <a:xfrm flipH="1" flipV="1">
            <a:off x="1785953" y="4278351"/>
            <a:ext cx="1222256" cy="558159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圖片 66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 rot="426857">
            <a:off x="1213806" y="4062167"/>
            <a:ext cx="583073" cy="33357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71" name="直線接點 70"/>
          <p:cNvCxnSpPr/>
          <p:nvPr/>
        </p:nvCxnSpPr>
        <p:spPr>
          <a:xfrm flipH="1" flipV="1">
            <a:off x="923519" y="4549689"/>
            <a:ext cx="312871" cy="422140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圖片 71" descr="Vanity Moments - Blog by Tomz | Fiction | Entertainment: Catching a ...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91" y="2190475"/>
            <a:ext cx="1269599" cy="2125743"/>
          </a:xfrm>
          <a:prstGeom prst="rect">
            <a:avLst/>
          </a:prstGeom>
        </p:spPr>
      </p:pic>
      <p:pic>
        <p:nvPicPr>
          <p:cNvPr id="73" name="圖片 72" descr="Vanity Moments - Blog by Tomz | Fiction | Entertainment: Catching a ...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179" y="4848421"/>
            <a:ext cx="297981" cy="262104"/>
          </a:xfrm>
          <a:prstGeom prst="rect">
            <a:avLst/>
          </a:prstGeom>
        </p:spPr>
      </p:pic>
      <p:pic>
        <p:nvPicPr>
          <p:cNvPr id="76" name="圖片 75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 rot="426857">
            <a:off x="604067" y="4071847"/>
            <a:ext cx="341705" cy="19548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8" name="矩形 77"/>
          <p:cNvSpPr/>
          <p:nvPr/>
        </p:nvSpPr>
        <p:spPr>
          <a:xfrm rot="348715">
            <a:off x="236527" y="3992654"/>
            <a:ext cx="764048" cy="511734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9" name="圖片 78" descr="Vanity Moments - Blog by Tomz | Fiction | Entertainment: Catching a ...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56" y="4014386"/>
            <a:ext cx="489207" cy="43030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8769" y="3639515"/>
            <a:ext cx="1118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global video </a:t>
            </a:r>
            <a:endParaRPr lang="zh-TW" altLang="en-US" sz="1200" dirty="0"/>
          </a:p>
        </p:txBody>
      </p: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188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圖片 76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 rot="426857">
            <a:off x="5322156" y="4915317"/>
            <a:ext cx="341705" cy="19548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0769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錄製技巧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--step 2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內容版面配置區 2"/>
          <p:cNvSpPr txBox="1">
            <a:spLocks/>
          </p:cNvSpPr>
          <p:nvPr/>
        </p:nvSpPr>
        <p:spPr>
          <a:xfrm>
            <a:off x="7327462" y="2204783"/>
            <a:ext cx="4459839" cy="3864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啟動導播機功能，將筆電內容及攝影機內容攫取到導播機內。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第一層：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選取背景圖案放置於第一層，其大小可以完全蓋住展示視窗。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第二層：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將筆電內容放置於第二層，其大小及位置必須適當安排及放置。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第三層：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將攝影機的全域影像放置於第三層，並啟動去背功能，其大小與背景圖的大小相同。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 descr="File:Penn campus 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3287149" y="2243503"/>
            <a:ext cx="2613600" cy="1346919"/>
          </a:xfrm>
          <a:prstGeom prst="rect">
            <a:avLst/>
          </a:prstGeom>
        </p:spPr>
      </p:pic>
      <p:cxnSp>
        <p:nvCxnSpPr>
          <p:cNvPr id="28" name="直線接點 27"/>
          <p:cNvCxnSpPr/>
          <p:nvPr/>
        </p:nvCxnSpPr>
        <p:spPr>
          <a:xfrm flipV="1">
            <a:off x="2262678" y="3668013"/>
            <a:ext cx="1001190" cy="1032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 descr="File:Penn campus 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77" y="4469021"/>
            <a:ext cx="2845193" cy="16039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0" name="圖片 29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>
            <a:off x="2000522" y="4647448"/>
            <a:ext cx="1716607" cy="1039092"/>
          </a:xfrm>
          <a:prstGeom prst="rect">
            <a:avLst/>
          </a:prstGeom>
        </p:spPr>
      </p:pic>
      <p:pic>
        <p:nvPicPr>
          <p:cNvPr id="31" name="圖片 30" descr="Vanity Moments - Blog by Tomz | Fiction | Entertainment: Catching a ...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2" y="4656169"/>
            <a:ext cx="831431" cy="1366055"/>
          </a:xfrm>
          <a:prstGeom prst="rect">
            <a:avLst/>
          </a:prstGeom>
        </p:spPr>
      </p:pic>
      <p:cxnSp>
        <p:nvCxnSpPr>
          <p:cNvPr id="32" name="直線接點 31"/>
          <p:cNvCxnSpPr/>
          <p:nvPr/>
        </p:nvCxnSpPr>
        <p:spPr>
          <a:xfrm flipV="1">
            <a:off x="1067505" y="2252466"/>
            <a:ext cx="2150770" cy="2193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3203897" y="2195664"/>
            <a:ext cx="2665534" cy="5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H="1" flipV="1">
            <a:off x="5870990" y="2195666"/>
            <a:ext cx="40837" cy="1419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3900661" y="3600063"/>
            <a:ext cx="2010176" cy="24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3225728" y="2242160"/>
            <a:ext cx="40837" cy="1419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V="1">
            <a:off x="3255455" y="3599485"/>
            <a:ext cx="2641443" cy="44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>
            <a:off x="4042944" y="2794984"/>
            <a:ext cx="1362352" cy="8730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直線接點 39"/>
          <p:cNvCxnSpPr/>
          <p:nvPr/>
        </p:nvCxnSpPr>
        <p:spPr>
          <a:xfrm flipV="1">
            <a:off x="3815627" y="2209296"/>
            <a:ext cx="2037671" cy="2342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3060866" y="3906820"/>
            <a:ext cx="2577603" cy="339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圖片 41" descr="Vanity Moments - Blog by Tomz | Fiction | Entertainment: Catching a ...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47" y="3121918"/>
            <a:ext cx="754010" cy="1268846"/>
          </a:xfrm>
          <a:prstGeom prst="rect">
            <a:avLst/>
          </a:prstGeom>
        </p:spPr>
      </p:pic>
      <p:cxnSp>
        <p:nvCxnSpPr>
          <p:cNvPr id="43" name="直線接點 42"/>
          <p:cNvCxnSpPr/>
          <p:nvPr/>
        </p:nvCxnSpPr>
        <p:spPr>
          <a:xfrm>
            <a:off x="2544197" y="4383240"/>
            <a:ext cx="2672370" cy="515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2953937" y="2524087"/>
            <a:ext cx="99200" cy="13963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2448775" y="3033460"/>
            <a:ext cx="94432" cy="13463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5581210" y="2524087"/>
            <a:ext cx="57259" cy="14367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5174230" y="2967122"/>
            <a:ext cx="49245" cy="15018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V="1">
            <a:off x="2928289" y="2524088"/>
            <a:ext cx="2662639" cy="321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V="1">
            <a:off x="2436665" y="2967122"/>
            <a:ext cx="2737565" cy="844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 flipV="1">
            <a:off x="5229473" y="4153040"/>
            <a:ext cx="279541" cy="67399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3844736" y="5646111"/>
            <a:ext cx="2140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The integrated result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合成影像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5993926" y="1946514"/>
            <a:ext cx="855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Layer 1</a:t>
            </a:r>
            <a:endParaRPr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6035856" y="3358077"/>
            <a:ext cx="855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Layer 2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4575066" y="4446177"/>
            <a:ext cx="855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Layer 3</a:t>
            </a:r>
            <a:endParaRPr lang="zh-TW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780984" y="1959429"/>
            <a:ext cx="6405850" cy="4288164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內容版面配置區 2"/>
          <p:cNvSpPr txBox="1">
            <a:spLocks/>
          </p:cNvSpPr>
          <p:nvPr/>
        </p:nvSpPr>
        <p:spPr>
          <a:xfrm>
            <a:off x="808970" y="1977786"/>
            <a:ext cx="945790" cy="567426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導播機一台。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矩形 61"/>
          <p:cNvSpPr/>
          <p:nvPr/>
        </p:nvSpPr>
        <p:spPr>
          <a:xfrm rot="348715">
            <a:off x="4954616" y="4836124"/>
            <a:ext cx="764048" cy="511734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3" name="圖片 62" descr="Vanity Moments - Blog by Tomz | Fiction | Entertainment: Catching a ...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45" y="4857856"/>
            <a:ext cx="489207" cy="430306"/>
          </a:xfrm>
          <a:prstGeom prst="rect">
            <a:avLst/>
          </a:prstGeom>
        </p:spPr>
      </p:pic>
      <p:pic>
        <p:nvPicPr>
          <p:cNvPr id="64" name="圖片 63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 rot="426857">
            <a:off x="6187113" y="3715027"/>
            <a:ext cx="887027" cy="50746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66" name="直線接點 65"/>
          <p:cNvCxnSpPr>
            <a:stCxn id="64" idx="1"/>
          </p:cNvCxnSpPr>
          <p:nvPr/>
        </p:nvCxnSpPr>
        <p:spPr>
          <a:xfrm flipH="1" flipV="1">
            <a:off x="5660642" y="3447695"/>
            <a:ext cx="529886" cy="46613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0" name="圖片 69" descr="File:Penn campus 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6285176" y="2283115"/>
            <a:ext cx="845783" cy="435874"/>
          </a:xfrm>
          <a:prstGeom prst="rect">
            <a:avLst/>
          </a:prstGeom>
        </p:spPr>
      </p:pic>
      <p:cxnSp>
        <p:nvCxnSpPr>
          <p:cNvPr id="76" name="直線接點 75"/>
          <p:cNvCxnSpPr>
            <a:endCxn id="26" idx="3"/>
          </p:cNvCxnSpPr>
          <p:nvPr/>
        </p:nvCxnSpPr>
        <p:spPr>
          <a:xfrm flipH="1">
            <a:off x="5900550" y="2674088"/>
            <a:ext cx="352492" cy="22006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219466" y="42937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筆電內容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969055" y="530905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攝影機內容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345332" y="273291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背景圖</a:t>
            </a:r>
            <a:endParaRPr lang="zh-TW" altLang="en-US" dirty="0"/>
          </a:p>
        </p:txBody>
      </p:sp>
      <p:sp>
        <p:nvSpPr>
          <p:cNvPr id="78" name="投影片編號版面配置區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31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9326" y="1981569"/>
            <a:ext cx="6041758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提出一套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affordable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方法，讓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一般團隊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容易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地設計出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MOOCs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教材。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同時，具有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互動的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教學內涵。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並讓教師具有導入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教育理論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的能力，具體的提升學習者之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學習成效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1" y="1883614"/>
            <a:ext cx="1106885" cy="29558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96" y="1898542"/>
            <a:ext cx="1063152" cy="29012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3" y="3809297"/>
            <a:ext cx="816697" cy="23676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53" y="3349143"/>
            <a:ext cx="1222160" cy="26750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53" y="3809297"/>
            <a:ext cx="801826" cy="21234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45" y="4001294"/>
            <a:ext cx="763642" cy="19224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794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0769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錄製技巧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--step 3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內容版面配置區 2"/>
          <p:cNvSpPr txBox="1">
            <a:spLocks/>
          </p:cNvSpPr>
          <p:nvPr/>
        </p:nvSpPr>
        <p:spPr>
          <a:xfrm>
            <a:off x="5555954" y="1916905"/>
            <a:ext cx="5844030" cy="4588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為了讓演出者可以正確地指在他的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上，第二層擺放筆電內容的視窗必須適當地加以調整。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第一層的背景圖被放置在最下層，暫時可以不管它。同時，將第三層的去背功能關掉。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將第二層與第三層對調，發現筆電內容的視窗未與全域影像上的視窗吻合。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適當地拖曳及縮放，筆電內容的視窗完全疊放在全域影像的視窗上。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此時，再將第二層與第三層對調回來，並啟動全域影像的去背功能。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最後，可以得到我們想要的理想結果。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 descr="File:Penn campus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36" y="5079275"/>
            <a:ext cx="2845193" cy="16039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0" name="圖片 29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>
            <a:off x="2429134" y="5257702"/>
            <a:ext cx="1495042" cy="904975"/>
          </a:xfrm>
          <a:prstGeom prst="rect">
            <a:avLst/>
          </a:prstGeom>
        </p:spPr>
      </p:pic>
      <p:pic>
        <p:nvPicPr>
          <p:cNvPr id="31" name="圖片 30" descr="Vanity Moments - Blog by Tomz | Fiction | Entertainment: Catching a ...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51" y="5266423"/>
            <a:ext cx="831431" cy="136605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32134" y="27144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調整前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4" name="圖片 43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>
            <a:off x="2458877" y="1629722"/>
            <a:ext cx="1492731" cy="88927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矩形 50"/>
          <p:cNvSpPr/>
          <p:nvPr/>
        </p:nvSpPr>
        <p:spPr>
          <a:xfrm>
            <a:off x="1366304" y="1422027"/>
            <a:ext cx="2826927" cy="1618030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" name="圖片 60" descr="Vanity Moments - Blog by Tomz | Fiction | Entertainment: Catching a ...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67" y="1618992"/>
            <a:ext cx="921167" cy="1361181"/>
          </a:xfrm>
          <a:prstGeom prst="rect">
            <a:avLst/>
          </a:prstGeom>
        </p:spPr>
      </p:pic>
      <p:pic>
        <p:nvPicPr>
          <p:cNvPr id="72" name="圖片 71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>
            <a:off x="2155757" y="1916905"/>
            <a:ext cx="1438857" cy="857185"/>
          </a:xfrm>
          <a:prstGeom prst="rect">
            <a:avLst/>
          </a:prstGeom>
        </p:spPr>
      </p:pic>
      <p:sp>
        <p:nvSpPr>
          <p:cNvPr id="73" name="矩形 72"/>
          <p:cNvSpPr/>
          <p:nvPr/>
        </p:nvSpPr>
        <p:spPr>
          <a:xfrm>
            <a:off x="4332133" y="449310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調整後</a:t>
            </a:r>
          </a:p>
        </p:txBody>
      </p:sp>
      <p:pic>
        <p:nvPicPr>
          <p:cNvPr id="74" name="圖片 73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>
            <a:off x="2452509" y="3493697"/>
            <a:ext cx="1492731" cy="88927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5" name="矩形 74"/>
          <p:cNvSpPr/>
          <p:nvPr/>
        </p:nvSpPr>
        <p:spPr>
          <a:xfrm>
            <a:off x="1359936" y="3286002"/>
            <a:ext cx="2826927" cy="1576434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8" name="圖片 77" descr="Vanity Moments - Blog by Tomz | Fiction | Entertainment: Catching a ...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53" b="984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99" y="3437247"/>
            <a:ext cx="921167" cy="1361181"/>
          </a:xfrm>
          <a:prstGeom prst="rect">
            <a:avLst/>
          </a:prstGeom>
        </p:spPr>
      </p:pic>
      <p:pic>
        <p:nvPicPr>
          <p:cNvPr id="79" name="圖片 78" descr="... instruction.html http://www.discoveryeducation.com/teachers/free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1278" r="13640" b="12384"/>
          <a:stretch/>
        </p:blipFill>
        <p:spPr>
          <a:xfrm>
            <a:off x="2452509" y="3493697"/>
            <a:ext cx="1506843" cy="875707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4420525" y="63318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理想結果</a:t>
            </a:r>
          </a:p>
        </p:txBody>
      </p:sp>
    </p:spTree>
    <p:extLst>
      <p:ext uri="{BB962C8B-B14F-4D97-AF65-F5344CB8AC3E}">
        <p14:creationId xmlns:p14="http://schemas.microsoft.com/office/powerpoint/2010/main" val="1408234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9922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/>
              <a:t>Five-point bipolar scales solicit (</a:t>
            </a:r>
            <a:r>
              <a:rPr lang="zh-TW" altLang="en-US" dirty="0"/>
              <a:t>要求</a:t>
            </a:r>
            <a:r>
              <a:rPr lang="en-US" altLang="zh-TW" dirty="0"/>
              <a:t>) student reactions on a range of feelings toward the medium.</a:t>
            </a:r>
          </a:p>
          <a:p>
            <a:r>
              <a:rPr lang="en-US" altLang="zh-TW" dirty="0"/>
              <a:t>The 17 bipolar </a:t>
            </a:r>
            <a:r>
              <a:rPr lang="en-US" altLang="zh-TW"/>
              <a:t>scales include: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174143" y="2959951"/>
            <a:ext cx="4921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dirty="0"/>
              <a:t>1. stimulating-dull,</a:t>
            </a:r>
          </a:p>
          <a:p>
            <a:pPr lvl="1"/>
            <a:r>
              <a:rPr lang="en-US" altLang="zh-TW" dirty="0"/>
              <a:t>2. personal-impersonal, </a:t>
            </a:r>
          </a:p>
          <a:p>
            <a:pPr lvl="1"/>
            <a:r>
              <a:rPr lang="en-US" altLang="zh-TW" dirty="0"/>
              <a:t>3. sociable-unsociable, </a:t>
            </a:r>
          </a:p>
          <a:p>
            <a:pPr lvl="1"/>
            <a:r>
              <a:rPr lang="en-US" altLang="zh-TW" dirty="0"/>
              <a:t>4. sensitive-insensitive, </a:t>
            </a:r>
          </a:p>
          <a:p>
            <a:pPr lvl="1"/>
            <a:r>
              <a:rPr lang="en-US" altLang="zh-TW" dirty="0"/>
              <a:t>5. warm-cold, </a:t>
            </a:r>
          </a:p>
          <a:p>
            <a:pPr lvl="1"/>
            <a:r>
              <a:rPr lang="en-US" altLang="zh-TW" dirty="0"/>
              <a:t>6. colorful-colorless, </a:t>
            </a:r>
          </a:p>
          <a:p>
            <a:pPr lvl="1"/>
            <a:r>
              <a:rPr lang="en-US" altLang="zh-TW" dirty="0"/>
              <a:t>7. interesting-boring, </a:t>
            </a:r>
          </a:p>
          <a:p>
            <a:pPr lvl="1"/>
            <a:r>
              <a:rPr lang="en-US" altLang="zh-TW" dirty="0"/>
              <a:t>8. appealing-not appealing,</a:t>
            </a:r>
          </a:p>
          <a:p>
            <a:pPr lvl="1"/>
            <a:r>
              <a:rPr lang="en-US" altLang="zh-TW" dirty="0"/>
              <a:t>9. interactive-non-interactive, 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096000" y="3044355"/>
            <a:ext cx="5009322" cy="338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dirty="0"/>
              <a:t>10. active-passive, </a:t>
            </a:r>
          </a:p>
          <a:p>
            <a:pPr lvl="1"/>
            <a:r>
              <a:rPr lang="en-US" altLang="zh-TW" dirty="0"/>
              <a:t>11. reliable-unreliable, </a:t>
            </a:r>
          </a:p>
          <a:p>
            <a:pPr lvl="1"/>
            <a:r>
              <a:rPr lang="en-US" altLang="zh-TW" dirty="0"/>
              <a:t>12. humanizing-dehumanizing, </a:t>
            </a:r>
          </a:p>
          <a:p>
            <a:pPr lvl="1"/>
            <a:r>
              <a:rPr lang="en-US" altLang="zh-TW" dirty="0"/>
              <a:t>13. immediate-non-immediate, </a:t>
            </a:r>
          </a:p>
          <a:p>
            <a:pPr lvl="1"/>
            <a:r>
              <a:rPr lang="en-US" altLang="zh-TW" dirty="0"/>
              <a:t>14. easy-difficult, </a:t>
            </a:r>
          </a:p>
          <a:p>
            <a:pPr lvl="1"/>
            <a:r>
              <a:rPr lang="en-US" altLang="zh-TW" dirty="0"/>
              <a:t>15. efficient-inefficient, </a:t>
            </a:r>
          </a:p>
          <a:p>
            <a:pPr lvl="1"/>
            <a:r>
              <a:rPr lang="en-US" altLang="zh-TW" dirty="0"/>
              <a:t>16. unthreatening-threatening, </a:t>
            </a:r>
          </a:p>
          <a:p>
            <a:pPr lvl="1"/>
            <a:r>
              <a:rPr lang="en-US" altLang="zh-TW" dirty="0"/>
              <a:t>17. helpful-hindering.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5256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過於專業的攝影棚錄製技術限制了各校發展磨課師課程的發展意願，因此一套可被接受及容易操作的系統有其存在的必要性。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基於影像處理技術的發展，去背技術日趨成熟，可以被用於一般簡易及移動型的錄影系統上，讓一般學校也可以拍出具有專業的攝影棚水準的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MOOCs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教材。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當然基於教學理論的拍攝技巧後續亦宜導入，以確認學習成效可以顯著地提升。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36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互動展示的起源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46919" y="2229662"/>
            <a:ext cx="533045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氣象主播利用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肢體語言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與氣象圖資進行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互動式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的播報。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摳圖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的技術，可以讓主播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生動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地站在多變化的圖資系統之前方，以產生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立體視覺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Weather+presenter+Bettina+Magsaysay+on+TV+Patrol+weather+report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282825"/>
            <a:ext cx="3810000" cy="257175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915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去背合成的基本原理</a:t>
            </a:r>
          </a:p>
        </p:txBody>
      </p:sp>
      <p:pic>
        <p:nvPicPr>
          <p:cNvPr id="5" name="內容版面配置區 4" descr="London Fixed-gear and Single-spe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1" y="4343557"/>
            <a:ext cx="3304282" cy="1742918"/>
          </a:xfrm>
        </p:spPr>
      </p:pic>
      <p:pic>
        <p:nvPicPr>
          <p:cNvPr id="6" name="圖片 5" descr="Fichier:Green screen.jpg — Wikipé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1" y="1714500"/>
            <a:ext cx="3313290" cy="2247900"/>
          </a:xfrm>
          <a:prstGeom prst="rect">
            <a:avLst/>
          </a:prstGeom>
        </p:spPr>
      </p:pic>
      <p:pic>
        <p:nvPicPr>
          <p:cNvPr id="7" name="圖片 6" descr="Green Screen Test In After Effect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11281"/>
          <a:stretch/>
        </p:blipFill>
        <p:spPr>
          <a:xfrm>
            <a:off x="4470246" y="4343557"/>
            <a:ext cx="3099321" cy="1781175"/>
          </a:xfrm>
          <a:prstGeom prst="rect">
            <a:avLst/>
          </a:prstGeom>
        </p:spPr>
      </p:pic>
      <p:pic>
        <p:nvPicPr>
          <p:cNvPr id="8" name="圖片 7" descr="green screen dress-up. | Flickr - Photo Sharing!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45" y="1714500"/>
            <a:ext cx="3099321" cy="2300403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7810500" y="1825625"/>
            <a:ext cx="354329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拍攝現場有一個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綠色背景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的牆面及足夠亮的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打燈設備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演出者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站在綠色背景牆的前方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，再利用攝影機將演出者及綠背一起入鏡。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去背技術就是將人像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後方綠色背景去除掉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的技術，讓人像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</a:t>
            </a:r>
            <a:r>
              <a:rPr lang="en-US" altLang="zh-TW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的影像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再利用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影像合成技術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，將透通影像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堆疊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在背景影像之前，就會產生</a:t>
            </a:r>
            <a:r>
              <a:rPr lang="en-US" altLang="zh-TW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的視的效果。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345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去背注意事項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放送事故ガチャピンが天気予報で透明になる　松雪アナの神対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2835" y="1690688"/>
            <a:ext cx="8115300" cy="4572000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8953500" y="1696342"/>
            <a:ext cx="257566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注意吉祥物的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衣服顏色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該案例使用兩個場景，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訪談場景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展示場景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第二個場景有一個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立板裝飾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，中間有一個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綠背區域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綠牆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，作為去背之用。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793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互動實境之ㄧ些缺失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93959" y="1825625"/>
            <a:ext cx="445983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主播試圖以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手勢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肢體語言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指引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所欲播報的內容，但受限於綠背及影像的合成因素，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眼神無法專注在所播報的內容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手勢一面比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所講的內容，但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眼睛注視到側邊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的合成視訊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。同時，會造成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不自然的演出現象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這種不一致現象持續一段時間之後，會造學生學習上的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專注力分散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(split their attention)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5" name="圖片 4" descr="TV Philips 32PFL7562 81cm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1046">
            <a:off x="658673" y="2953405"/>
            <a:ext cx="1147639" cy="16354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49516">
            <a:off x="844121" y="3394947"/>
            <a:ext cx="870687" cy="75240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508" y="2056650"/>
            <a:ext cx="4905375" cy="342900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8" name="圓角矩形圖說文字 7"/>
          <p:cNvSpPr/>
          <p:nvPr/>
        </p:nvSpPr>
        <p:spPr>
          <a:xfrm>
            <a:off x="2159000" y="5750784"/>
            <a:ext cx="1346200" cy="605566"/>
          </a:xfrm>
          <a:prstGeom prst="wedgeRoundRectCallout">
            <a:avLst>
              <a:gd name="adj1" fmla="val 62951"/>
              <a:gd name="adj2" fmla="val -20317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C00000"/>
                </a:solidFill>
              </a:rPr>
              <a:t>現場是一道綠牆</a:t>
            </a:r>
            <a:endParaRPr lang="zh-TW" altLang="en-US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163220" y="4621551"/>
            <a:ext cx="888999" cy="605566"/>
          </a:xfrm>
          <a:prstGeom prst="wedgeRoundRectCallout">
            <a:avLst>
              <a:gd name="adj1" fmla="val 46428"/>
              <a:gd name="adj2" fmla="val -117186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C00000"/>
                </a:solidFill>
              </a:rPr>
              <a:t>合成畫面</a:t>
            </a:r>
            <a:endParaRPr lang="zh-TW" altLang="en-US" dirty="0"/>
          </a:p>
        </p:txBody>
      </p:sp>
      <p:sp>
        <p:nvSpPr>
          <p:cNvPr id="10" name="圓角矩形圖說文字 9"/>
          <p:cNvSpPr/>
          <p:nvPr/>
        </p:nvSpPr>
        <p:spPr>
          <a:xfrm>
            <a:off x="2923673" y="1519667"/>
            <a:ext cx="1876927" cy="470629"/>
          </a:xfrm>
          <a:prstGeom prst="wedgeRoundRectCallout">
            <a:avLst>
              <a:gd name="adj1" fmla="val 51548"/>
              <a:gd name="adj2" fmla="val 167004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C00000"/>
                </a:solidFill>
              </a:rPr>
              <a:t>eye contact??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39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互動實境之操作趣事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KCCI meteorologist gets Windows 10 upgrade surprise on live TV(s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087" y="1690688"/>
            <a:ext cx="7774061" cy="4400412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8953500" y="1696342"/>
            <a:ext cx="257566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去背的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背景空間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常常透過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導入一些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動畫資訊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，以增色臨場場演出的效果。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畫面的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又是一項重要的工作。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626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互動元素：社會臨場之參與程度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7DE2-C945-4AD3-895A-216AB1E3E032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72" y="1969540"/>
            <a:ext cx="1222160" cy="26750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46" y="1672997"/>
            <a:ext cx="558180" cy="14072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89" y="1569841"/>
            <a:ext cx="448653" cy="118814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450" y="2221929"/>
            <a:ext cx="466760" cy="1175043"/>
          </a:xfrm>
          <a:prstGeom prst="rect">
            <a:avLst/>
          </a:prstGeom>
        </p:spPr>
      </p:pic>
      <p:pic>
        <p:nvPicPr>
          <p:cNvPr id="9" name="圖片 8" descr="The 1709 Blog: Supreme Court says copyright law does not protect ..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36" y="3983546"/>
            <a:ext cx="1155244" cy="999286"/>
          </a:xfrm>
          <a:prstGeom prst="rect">
            <a:avLst/>
          </a:prstGeom>
        </p:spPr>
      </p:pic>
      <p:pic>
        <p:nvPicPr>
          <p:cNvPr id="10" name="圖片 9" descr="Wait! I Have a Blog?!: Three Cups of Tea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395" y="3940784"/>
            <a:ext cx="1023707" cy="1023707"/>
          </a:xfrm>
          <a:prstGeom prst="rect">
            <a:avLst/>
          </a:prstGeom>
        </p:spPr>
      </p:pic>
      <p:pic>
        <p:nvPicPr>
          <p:cNvPr id="11" name="圖片 10" descr="Disclaimer – I am partial and sympathetic to the playground blogger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85" y="5183491"/>
            <a:ext cx="3310717" cy="1148616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3400006" y="1383957"/>
            <a:ext cx="2704878" cy="2137719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999956" y="3637171"/>
            <a:ext cx="2704878" cy="1603257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53103" y="4967161"/>
            <a:ext cx="4335304" cy="1733068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stCxn id="5" idx="3"/>
          </p:cNvCxnSpPr>
          <p:nvPr/>
        </p:nvCxnSpPr>
        <p:spPr>
          <a:xfrm flipV="1">
            <a:off x="2789532" y="2891482"/>
            <a:ext cx="710389" cy="41560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2789532" y="3637171"/>
            <a:ext cx="1142429" cy="471451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2615979" y="3856383"/>
            <a:ext cx="661307" cy="1067092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040897" y="2631070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people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806328" y="4871096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objects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40298" y="6285313"/>
            <a:ext cx="1391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741279" y="2624621"/>
            <a:ext cx="10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Intimacy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606596" y="2912765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Immediacy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975603" y="3468946"/>
            <a:ext cx="10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Intimacy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840920" y="3757090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Immediacy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600508" y="4247248"/>
            <a:ext cx="10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Intimacy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465825" y="4535392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Immediacy</a:t>
            </a:r>
            <a:endParaRPr lang="zh-TW" altLang="en-US" dirty="0"/>
          </a:p>
        </p:txBody>
      </p:sp>
      <p:sp>
        <p:nvSpPr>
          <p:cNvPr id="27" name="內容版面配置區 2"/>
          <p:cNvSpPr>
            <a:spLocks noGrp="1"/>
          </p:cNvSpPr>
          <p:nvPr>
            <p:ph idx="1"/>
          </p:nvPr>
        </p:nvSpPr>
        <p:spPr>
          <a:xfrm>
            <a:off x="6724139" y="1746095"/>
            <a:ext cx="5172205" cy="435133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臉部表情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(facial expression,)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眼神方向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(direction of looking)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、姿勢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(posture)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手勢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(gesture)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服裝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(dress 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等變化，可以改變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社會臨場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(social presence)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的溝通媒介之氛圍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200" dirty="0"/>
              <a:t>The capacity of the medium to transmit information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10000"/>
              </a:lnSpc>
            </a:pP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社會臨場理論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(social presence theory)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注重如何落實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臨場者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與現場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他人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、現場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、現場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zh-TW" sz="2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親密性、熟悉性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(Intimacy)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zh-TW" sz="2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即時性</a:t>
            </a:r>
            <a:r>
              <a:rPr lang="zh-TW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sz="22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立刻性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(Immediacy)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的表現程度。</a:t>
            </a:r>
            <a:endParaRPr lang="zh-TW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042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Intimacy (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親密性、熟悉性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95900" y="1468631"/>
            <a:ext cx="6629400" cy="475932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Argyle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Dean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(1965)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</a:t>
            </a:r>
            <a:r>
              <a:rPr lang="zh-TW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Intimacy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溝通的媒介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手段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，主要受到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physical distance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eye contact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smiling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and </a:t>
            </a:r>
            <a:r>
              <a:rPr lang="en-US" altLang="zh-TW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personal topics of conversation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等所影響。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不佳的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Intimacy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：例如教師教學時，將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投影出來之後，就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低頭看著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notebook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內之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不正視學生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的反應，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嚴肅地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的講解。沒有適時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接近投影幕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及利用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手勢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投影筆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等指出學習內容的重點。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上例可看出教師離展示教材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有些隔離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、眼神沒有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與學生交流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、沒有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笑容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、沒有善加利用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姿體語言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等缺失。導致學生們低頭做自己的事，師生</a:t>
            </a:r>
            <a:r>
              <a:rPr lang="zh-TW" altLang="en-US" sz="2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形同陌路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" y="1827023"/>
            <a:ext cx="4237108" cy="31179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17639" y="5172277"/>
            <a:ext cx="3539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degree of intimacy without using eye contact  with their classmates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479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4005</TotalTime>
  <Words>1898</Words>
  <Application>Microsoft Office PowerPoint</Application>
  <PresentationFormat>寬螢幕</PresentationFormat>
  <Paragraphs>179</Paragraphs>
  <Slides>22</Slides>
  <Notes>0</Notes>
  <HiddenSlides>1</HiddenSlides>
  <MMClips>5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微軟正黑體</vt:lpstr>
      <vt:lpstr>新細明體</vt:lpstr>
      <vt:lpstr>Arial</vt:lpstr>
      <vt:lpstr>Calibri</vt:lpstr>
      <vt:lpstr>Calibri Light</vt:lpstr>
      <vt:lpstr>Office 佈景主題</vt:lpstr>
      <vt:lpstr>如何利用去背技術錄製高互動MOOCs教材 Designing a Highly Interactive MOOCs Content with Keying Skills</vt:lpstr>
      <vt:lpstr>設計目標</vt:lpstr>
      <vt:lpstr>互動展示的起源</vt:lpstr>
      <vt:lpstr>去背合成的基本原理</vt:lpstr>
      <vt:lpstr>去背注意事項</vt:lpstr>
      <vt:lpstr>互動實境之ㄧ些缺失</vt:lpstr>
      <vt:lpstr>互動實境之操作趣事</vt:lpstr>
      <vt:lpstr>互動元素：社會臨場之參與程度</vt:lpstr>
      <vt:lpstr>Intimacy (親密性、熟悉性)</vt:lpstr>
      <vt:lpstr>Immediacy(即時性、立刻性)</vt:lpstr>
      <vt:lpstr>More Examples</vt:lpstr>
      <vt:lpstr>實際範疇內最佳化測度: physical distance</vt:lpstr>
      <vt:lpstr>心理範疇內最佳化測度: psychological distance</vt:lpstr>
      <vt:lpstr>突破Prof. Mayer的Image Principle</vt:lpstr>
      <vt:lpstr>案例分析</vt:lpstr>
      <vt:lpstr>Handwriting and Problem Solving</vt:lpstr>
      <vt:lpstr>與後方PPT互動教學的錄製技巧</vt:lpstr>
      <vt:lpstr>錄製技巧--step 1</vt:lpstr>
      <vt:lpstr>錄製技巧--step 2</vt:lpstr>
      <vt:lpstr>錄製技巧--step 3</vt:lpstr>
      <vt:lpstr>問卷設計</vt:lpstr>
      <vt:lpstr>結論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highly interactive MOOCs learning material with</dc:title>
  <dc:creator>游寶達</dc:creator>
  <cp:lastModifiedBy>游寶達</cp:lastModifiedBy>
  <cp:revision>342</cp:revision>
  <dcterms:created xsi:type="dcterms:W3CDTF">2016-04-17T08:39:35Z</dcterms:created>
  <dcterms:modified xsi:type="dcterms:W3CDTF">2016-07-22T03:39:56Z</dcterms:modified>
</cp:coreProperties>
</file>